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handoutMasterIdLst>
    <p:handoutMasterId r:id="rId20"/>
  </p:handoutMasterIdLst>
  <p:sldIdLst>
    <p:sldId id="256" r:id="rId5"/>
    <p:sldId id="271" r:id="rId6"/>
    <p:sldId id="257" r:id="rId7"/>
    <p:sldId id="274" r:id="rId8"/>
    <p:sldId id="277" r:id="rId9"/>
    <p:sldId id="258" r:id="rId10"/>
    <p:sldId id="275" r:id="rId11"/>
    <p:sldId id="280" r:id="rId12"/>
    <p:sldId id="278" r:id="rId13"/>
    <p:sldId id="279" r:id="rId14"/>
    <p:sldId id="281" r:id="rId15"/>
    <p:sldId id="282" r:id="rId16"/>
    <p:sldId id="273" r:id="rId17"/>
    <p:sldId id="276"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6"/>
    <p:restoredTop sz="94604"/>
  </p:normalViewPr>
  <p:slideViewPr>
    <p:cSldViewPr snapToGrid="0" snapToObjects="1">
      <p:cViewPr varScale="1">
        <p:scale>
          <a:sx n="106" d="100"/>
          <a:sy n="106" d="100"/>
        </p:scale>
        <p:origin x="40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7E7068-4269-9F4F-B55A-C77B57C10EE3}" type="datetimeFigureOut">
              <a:rPr lang="fr-CA" smtClean="0"/>
              <a:t>2022-02-22</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D08881-8822-F942-8053-A598B62A864A}" type="slidenum">
              <a:rPr lang="fr-CA" smtClean="0"/>
              <a:t>‹N°›</a:t>
            </a:fld>
            <a:endParaRPr lang="fr-CA"/>
          </a:p>
        </p:txBody>
      </p:sp>
    </p:spTree>
    <p:extLst>
      <p:ext uri="{BB962C8B-B14F-4D97-AF65-F5344CB8AC3E}">
        <p14:creationId xmlns:p14="http://schemas.microsoft.com/office/powerpoint/2010/main" val="5703894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59E0D-B83F-684D-B854-89575565AABC}" type="datetimeFigureOut">
              <a:rPr lang="fr-CA" smtClean="0"/>
              <a:t>2022-02-22</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17744E-AB12-FD4F-A235-C79358BB9E7E}" type="slidenum">
              <a:rPr lang="fr-CA" smtClean="0"/>
              <a:t>‹N°›</a:t>
            </a:fld>
            <a:endParaRPr lang="fr-CA"/>
          </a:p>
        </p:txBody>
      </p:sp>
    </p:spTree>
    <p:extLst>
      <p:ext uri="{BB962C8B-B14F-4D97-AF65-F5344CB8AC3E}">
        <p14:creationId xmlns:p14="http://schemas.microsoft.com/office/powerpoint/2010/main" val="16614206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FE17744E-AB12-FD4F-A235-C79358BB9E7E}" type="slidenum">
              <a:rPr lang="fr-CA" smtClean="0"/>
              <a:t>2</a:t>
            </a:fld>
            <a:endParaRPr lang="fr-CA"/>
          </a:p>
        </p:txBody>
      </p:sp>
    </p:spTree>
    <p:extLst>
      <p:ext uri="{BB962C8B-B14F-4D97-AF65-F5344CB8AC3E}">
        <p14:creationId xmlns:p14="http://schemas.microsoft.com/office/powerpoint/2010/main" val="1914587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Cliquez et modifiez le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p>
            <a:fld id="{6C8BFCED-6950-7F43-BF58-C04E4D605E29}" type="datetime1">
              <a:rPr lang="fr-CA" smtClean="0"/>
              <a:t>2022-02-22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212959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B0B39E3-640A-1142-84E3-26DBDA000799}" type="datetime1">
              <a:rPr lang="fr-CA" smtClean="0"/>
              <a:t>2022-02-22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8553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Cliquez et modifiez le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1F40F01-4012-8C46-A6CA-BC1ECC0B236D}" type="datetime1">
              <a:rPr lang="fr-CA" smtClean="0"/>
              <a:t>2022-02-22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89850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0D59216C-C7BD-4642-82C0-81901082021A}" type="datetime1">
              <a:rPr lang="fr-CA" smtClean="0"/>
              <a:t>2022-02-22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125120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Cliquez et modifiez le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B4E0563-CE75-C744-BEE0-2837BC2621C6}" type="datetime1">
              <a:rPr lang="fr-CA" smtClean="0"/>
              <a:t>2022-02-22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110090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835158FB-F7D2-7647-BBD1-F12D1ACF95BD}" type="datetime1">
              <a:rPr lang="fr-CA" smtClean="0"/>
              <a:t>2022-02-22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27155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Cliquez et modifiez le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F84662C6-5919-6C45-A6C2-3F1A8B770957}" type="datetime1">
              <a:rPr lang="fr-CA" smtClean="0"/>
              <a:t>2022-02-22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59021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endParaRPr lang="fr-CA"/>
          </a:p>
        </p:txBody>
      </p:sp>
      <p:sp>
        <p:nvSpPr>
          <p:cNvPr id="3" name="Espace réservé de la date 2"/>
          <p:cNvSpPr>
            <a:spLocks noGrp="1"/>
          </p:cNvSpPr>
          <p:nvPr>
            <p:ph type="dt" sz="half" idx="10"/>
          </p:nvPr>
        </p:nvSpPr>
        <p:spPr/>
        <p:txBody>
          <a:bodyPr/>
          <a:lstStyle/>
          <a:p>
            <a:fld id="{C002D8A4-F436-6449-BFCF-EC34C53BEB6E}" type="datetime1">
              <a:rPr lang="fr-CA" smtClean="0"/>
              <a:t>2022-02-22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57758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D9CFD4-E88F-D249-B05D-7426BA47EBB9}" type="datetime1">
              <a:rPr lang="fr-CA" smtClean="0"/>
              <a:t>2022-02-22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80351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99FB156-2C53-8040-B809-2CC3CD7D444F}" type="datetime1">
              <a:rPr lang="fr-CA" smtClean="0"/>
              <a:t>2022-02-22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128391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Cliquez et modifiez le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CE663C9-FBB6-2E44-909F-359FCEEDD71F}" type="datetime1">
              <a:rPr lang="fr-CA" smtClean="0"/>
              <a:t>2022-02-22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‹N°›</a:t>
            </a:fld>
            <a:endParaRPr lang="fr-CA"/>
          </a:p>
        </p:txBody>
      </p:sp>
    </p:spTree>
    <p:extLst>
      <p:ext uri="{BB962C8B-B14F-4D97-AF65-F5344CB8AC3E}">
        <p14:creationId xmlns:p14="http://schemas.microsoft.com/office/powerpoint/2010/main" val="92444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Cliquez et modifiez le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C0A0F-83FD-6B4B-B9AA-5A7DD6FBB0D5}" type="datetime1">
              <a:rPr lang="fr-CA" smtClean="0"/>
              <a:t>2022-02-22</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CFCF3-4485-804A-A9B9-92A9FEB4BEA3}" type="slidenum">
              <a:rPr lang="fr-CA" smtClean="0"/>
              <a:t>‹N°›</a:t>
            </a:fld>
            <a:endParaRPr lang="fr-CA"/>
          </a:p>
        </p:txBody>
      </p:sp>
    </p:spTree>
    <p:extLst>
      <p:ext uri="{BB962C8B-B14F-4D97-AF65-F5344CB8AC3E}">
        <p14:creationId xmlns:p14="http://schemas.microsoft.com/office/powerpoint/2010/main" val="2102250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francais.umontreal.ca/fileadmin/francophonie/documents/Guide_de_redaction_inclusive/UdeM_Guide-ecriture-inclusiv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qdpcm.ca/wp-content/uploads/2017/04/La-r%C3%A9daction-dobjectifs-rendue-facil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20418" y="618780"/>
            <a:ext cx="9925878" cy="2387600"/>
          </a:xfrm>
        </p:spPr>
        <p:txBody>
          <a:bodyPr>
            <a:normAutofit fontScale="90000"/>
          </a:bodyPr>
          <a:lstStyle/>
          <a:p>
            <a:r>
              <a:rPr lang="fr-CA" dirty="0"/>
              <a:t>Titre</a:t>
            </a:r>
            <a:br>
              <a:rPr lang="fr-CA" dirty="0"/>
            </a:br>
            <a:r>
              <a:rPr lang="fr-CA" dirty="0"/>
              <a:t> </a:t>
            </a:r>
            <a:br>
              <a:rPr lang="fr-CA" dirty="0"/>
            </a:br>
            <a:r>
              <a:rPr lang="fr-CA" dirty="0"/>
              <a:t>Sous-titre</a:t>
            </a:r>
          </a:p>
        </p:txBody>
      </p:sp>
      <p:sp>
        <p:nvSpPr>
          <p:cNvPr id="3" name="Sous-titre 2"/>
          <p:cNvSpPr>
            <a:spLocks noGrp="1"/>
          </p:cNvSpPr>
          <p:nvPr>
            <p:ph type="subTitle" idx="1"/>
          </p:nvPr>
        </p:nvSpPr>
        <p:spPr>
          <a:xfrm>
            <a:off x="1524000" y="5111336"/>
            <a:ext cx="9144000" cy="1655762"/>
          </a:xfrm>
        </p:spPr>
        <p:txBody>
          <a:bodyPr>
            <a:noAutofit/>
          </a:bodyPr>
          <a:lstStyle/>
          <a:p>
            <a:endParaRPr lang="fr-CA" sz="1800" dirty="0"/>
          </a:p>
          <a:p>
            <a:endParaRPr lang="fr-CA" sz="1800" dirty="0"/>
          </a:p>
          <a:p>
            <a:endParaRPr lang="fr-CA" sz="1800" dirty="0"/>
          </a:p>
        </p:txBody>
      </p:sp>
      <p:sp>
        <p:nvSpPr>
          <p:cNvPr id="4" name="Sous-titre 2"/>
          <p:cNvSpPr txBox="1">
            <a:spLocks/>
          </p:cNvSpPr>
          <p:nvPr/>
        </p:nvSpPr>
        <p:spPr>
          <a:xfrm>
            <a:off x="1424609" y="5269672"/>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fr-CA" sz="1800" dirty="0">
              <a:solidFill>
                <a:srgbClr val="FF0000"/>
              </a:solidFill>
            </a:endParaRPr>
          </a:p>
          <a:p>
            <a:r>
              <a:rPr lang="fr-CA" sz="2000" dirty="0"/>
              <a:t>Crédits : </a:t>
            </a:r>
            <a:r>
              <a:rPr lang="fr-CA" sz="2000" dirty="0">
                <a:solidFill>
                  <a:srgbClr val="FF0000"/>
                </a:solidFill>
              </a:rPr>
              <a:t>Le cas échéant nommez ceux à qui vous voulez donner du crédit pour avoir aidé à faire cette présentation</a:t>
            </a:r>
          </a:p>
          <a:p>
            <a:endParaRPr lang="fr-CA" sz="1800" dirty="0">
              <a:solidFill>
                <a:srgbClr val="FF0000"/>
              </a:solidFill>
            </a:endParaRPr>
          </a:p>
        </p:txBody>
      </p:sp>
      <p:sp>
        <p:nvSpPr>
          <p:cNvPr id="5" name="Sous-titre 2"/>
          <p:cNvSpPr txBox="1">
            <a:spLocks/>
          </p:cNvSpPr>
          <p:nvPr/>
        </p:nvSpPr>
        <p:spPr>
          <a:xfrm>
            <a:off x="1411357" y="3534742"/>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fr-CA" sz="2800" dirty="0">
              <a:solidFill>
                <a:srgbClr val="FF0000"/>
              </a:solidFill>
            </a:endParaRPr>
          </a:p>
          <a:p>
            <a:r>
              <a:rPr lang="fr-CA" sz="2800" dirty="0"/>
              <a:t>Nom et fonction</a:t>
            </a:r>
          </a:p>
          <a:p>
            <a:r>
              <a:rPr lang="fr-CA" sz="2800" dirty="0"/>
              <a:t>Contexte de la présentation</a:t>
            </a:r>
          </a:p>
          <a:p>
            <a:endParaRPr lang="fr-CA" sz="2800" dirty="0">
              <a:solidFill>
                <a:srgbClr val="FF0000"/>
              </a:solidFill>
            </a:endParaRPr>
          </a:p>
        </p:txBody>
      </p:sp>
    </p:spTree>
    <p:extLst>
      <p:ext uri="{BB962C8B-B14F-4D97-AF65-F5344CB8AC3E}">
        <p14:creationId xmlns:p14="http://schemas.microsoft.com/office/powerpoint/2010/main" val="1881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10</a:t>
            </a:fld>
            <a:endParaRPr lang="fr-CA"/>
          </a:p>
        </p:txBody>
      </p:sp>
      <p:sp>
        <p:nvSpPr>
          <p:cNvPr id="6" name="Titre 1"/>
          <p:cNvSpPr txBox="1">
            <a:spLocks/>
          </p:cNvSpPr>
          <p:nvPr/>
        </p:nvSpPr>
        <p:spPr>
          <a:xfrm>
            <a:off x="838200" y="1729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CA" dirty="0"/>
          </a:p>
        </p:txBody>
      </p:sp>
      <p:sp>
        <p:nvSpPr>
          <p:cNvPr id="8" name="Rectangle 7"/>
          <p:cNvSpPr/>
          <p:nvPr/>
        </p:nvSpPr>
        <p:spPr>
          <a:xfrm>
            <a:off x="2263493" y="172969"/>
            <a:ext cx="8037548" cy="954107"/>
          </a:xfrm>
          <a:prstGeom prst="rect">
            <a:avLst/>
          </a:prstGeom>
        </p:spPr>
        <p:txBody>
          <a:bodyPr wrap="square">
            <a:spAutoFit/>
          </a:bodyPr>
          <a:lstStyle/>
          <a:p>
            <a:r>
              <a:rPr lang="fr-FR" sz="2800" b="1" dirty="0"/>
              <a:t>Les personnes centenaires à Okinawa au Japon mangent une diète qui est à 96</a:t>
            </a:r>
            <a:r>
              <a:rPr lang="fr-FR" sz="2800" b="1"/>
              <a:t>% végétarienne</a:t>
            </a:r>
            <a:endParaRPr lang="fr-FR" sz="2800" b="1" dirty="0"/>
          </a:p>
        </p:txBody>
      </p:sp>
      <p:sp>
        <p:nvSpPr>
          <p:cNvPr id="2" name="Rectangle 1"/>
          <p:cNvSpPr/>
          <p:nvPr/>
        </p:nvSpPr>
        <p:spPr>
          <a:xfrm>
            <a:off x="5283200" y="6354247"/>
            <a:ext cx="7416800" cy="369332"/>
          </a:xfrm>
          <a:prstGeom prst="rect">
            <a:avLst/>
          </a:prstGeom>
        </p:spPr>
        <p:txBody>
          <a:bodyPr wrap="square">
            <a:spAutoFit/>
          </a:bodyPr>
          <a:lstStyle/>
          <a:p>
            <a:r>
              <a:rPr lang="fr-FR" b="1" dirty="0" err="1"/>
              <a:t>Annals</a:t>
            </a:r>
            <a:r>
              <a:rPr lang="fr-FR" b="1" dirty="0"/>
              <a:t> of the </a:t>
            </a:r>
            <a:r>
              <a:rPr lang="fr-FR" b="1" dirty="0" err="1"/>
              <a:t>Academy</a:t>
            </a:r>
            <a:r>
              <a:rPr lang="fr-FR" b="1" dirty="0"/>
              <a:t> of Sciences - Volume 1114: 434–455 (2007)</a:t>
            </a:r>
            <a:endParaRPr lang="fr-CA" dirty="0"/>
          </a:p>
        </p:txBody>
      </p:sp>
      <p:pic>
        <p:nvPicPr>
          <p:cNvPr id="15" name="Image 14"/>
          <p:cNvPicPr>
            <a:picLocks noChangeAspect="1"/>
          </p:cNvPicPr>
          <p:nvPr/>
        </p:nvPicPr>
        <p:blipFill rotWithShape="1">
          <a:blip r:embed="rId2"/>
          <a:srcRect l="-1654" t="27569" r="-891" b="19126"/>
          <a:stretch/>
        </p:blipFill>
        <p:spPr>
          <a:xfrm>
            <a:off x="1893745" y="1488067"/>
            <a:ext cx="7913439" cy="4868283"/>
          </a:xfrm>
          <a:prstGeom prst="rect">
            <a:avLst/>
          </a:prstGeom>
        </p:spPr>
      </p:pic>
      <p:sp>
        <p:nvSpPr>
          <p:cNvPr id="16" name="Cadre 15"/>
          <p:cNvSpPr/>
          <p:nvPr/>
        </p:nvSpPr>
        <p:spPr>
          <a:xfrm>
            <a:off x="6451600" y="3149599"/>
            <a:ext cx="3014133" cy="1303867"/>
          </a:xfrm>
          <a:prstGeom prst="frame">
            <a:avLst/>
          </a:prstGeom>
          <a:solidFill>
            <a:srgbClr val="FF0000"/>
          </a:solidFill>
          <a:ln w="63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7" name="Cadre 16"/>
          <p:cNvSpPr/>
          <p:nvPr/>
        </p:nvSpPr>
        <p:spPr>
          <a:xfrm>
            <a:off x="1761067" y="3149599"/>
            <a:ext cx="3143917" cy="1303867"/>
          </a:xfrm>
          <a:prstGeom prst="frame">
            <a:avLst/>
          </a:prstGeom>
          <a:solidFill>
            <a:srgbClr val="FF0000"/>
          </a:solidFill>
          <a:ln w="635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8" name="ZoneTexte 17"/>
          <p:cNvSpPr txBox="1"/>
          <p:nvPr/>
        </p:nvSpPr>
        <p:spPr>
          <a:xfrm rot="19864914">
            <a:off x="3546147" y="4723118"/>
            <a:ext cx="2947987" cy="707886"/>
          </a:xfrm>
          <a:prstGeom prst="rect">
            <a:avLst/>
          </a:prstGeom>
          <a:noFill/>
        </p:spPr>
        <p:txBody>
          <a:bodyPr wrap="none" rtlCol="0">
            <a:spAutoFit/>
          </a:bodyPr>
          <a:lstStyle/>
          <a:p>
            <a:r>
              <a:rPr lang="fr-CA" sz="4000" b="1">
                <a:ln w="10160">
                  <a:solidFill>
                    <a:schemeClr val="accent5"/>
                  </a:solidFill>
                  <a:prstDash val="solid"/>
                </a:ln>
                <a:noFill/>
                <a:effectLst>
                  <a:outerShdw blurRad="38100" dist="22860" dir="5400000" algn="tl" rotWithShape="0">
                    <a:srgbClr val="000000">
                      <a:alpha val="30000"/>
                    </a:srgbClr>
                  </a:outerShdw>
                </a:effectLst>
              </a:rPr>
              <a:t>Bon </a:t>
            </a:r>
            <a:r>
              <a:rPr lang="fr-CA" sz="4000" b="1" dirty="0">
                <a:ln w="10160">
                  <a:solidFill>
                    <a:schemeClr val="accent5"/>
                  </a:solidFill>
                  <a:prstDash val="solid"/>
                </a:ln>
                <a:noFill/>
                <a:effectLst>
                  <a:outerShdw blurRad="38100" dist="22860" dir="5400000" algn="tl" rotWithShape="0">
                    <a:srgbClr val="000000">
                      <a:alpha val="30000"/>
                    </a:srgbClr>
                  </a:outerShdw>
                </a:effectLst>
              </a:rPr>
              <a:t>exemple</a:t>
            </a:r>
          </a:p>
        </p:txBody>
      </p:sp>
      <p:sp>
        <p:nvSpPr>
          <p:cNvPr id="19" name="Bulle rectangulaire à coins arrondis 18"/>
          <p:cNvSpPr/>
          <p:nvPr/>
        </p:nvSpPr>
        <p:spPr>
          <a:xfrm>
            <a:off x="0" y="0"/>
            <a:ext cx="2210750" cy="939190"/>
          </a:xfrm>
          <a:prstGeom prst="wedgeRoundRectCallout">
            <a:avLst>
              <a:gd name="adj1" fmla="val 57064"/>
              <a:gd name="adj2" fmla="val 98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Le titre explique </a:t>
            </a:r>
            <a:r>
              <a:rPr lang="fr-CA"/>
              <a:t>le tableau</a:t>
            </a:r>
            <a:endParaRPr lang="fr-CA" dirty="0"/>
          </a:p>
        </p:txBody>
      </p:sp>
      <p:sp>
        <p:nvSpPr>
          <p:cNvPr id="20" name="Bulle rectangulaire à coins arrondis 19"/>
          <p:cNvSpPr/>
          <p:nvPr/>
        </p:nvSpPr>
        <p:spPr>
          <a:xfrm>
            <a:off x="9807185" y="1403543"/>
            <a:ext cx="2384816" cy="1479736"/>
          </a:xfrm>
          <a:prstGeom prst="wedgeRoundRectCallout">
            <a:avLst>
              <a:gd name="adj1" fmla="val -72080"/>
              <a:gd name="adj2" fmla="val 478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On a gardé l’essentiel sur le tableau pour le message </a:t>
            </a:r>
            <a:r>
              <a:rPr lang="fr-CA"/>
              <a:t>à expliquer</a:t>
            </a:r>
            <a:endParaRPr lang="fr-CA" dirty="0"/>
          </a:p>
        </p:txBody>
      </p:sp>
      <p:sp>
        <p:nvSpPr>
          <p:cNvPr id="21" name="Bulle rectangulaire à coins arrondis 20"/>
          <p:cNvSpPr/>
          <p:nvPr/>
        </p:nvSpPr>
        <p:spPr>
          <a:xfrm>
            <a:off x="9807184" y="4389002"/>
            <a:ext cx="2384816" cy="1479736"/>
          </a:xfrm>
          <a:prstGeom prst="wedgeRoundRectCallout">
            <a:avLst>
              <a:gd name="adj1" fmla="val -67820"/>
              <a:gd name="adj2" fmla="val -436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Les données les plus importantes sont mises en évidence</a:t>
            </a:r>
          </a:p>
        </p:txBody>
      </p:sp>
      <p:sp>
        <p:nvSpPr>
          <p:cNvPr id="22" name="Bulle rectangulaire à coins arrondis 21"/>
          <p:cNvSpPr/>
          <p:nvPr/>
        </p:nvSpPr>
        <p:spPr>
          <a:xfrm>
            <a:off x="64944" y="6157326"/>
            <a:ext cx="2077232" cy="747901"/>
          </a:xfrm>
          <a:prstGeom prst="wedgeRoundRectCallout">
            <a:avLst>
              <a:gd name="adj1" fmla="val 139274"/>
              <a:gd name="adj2" fmla="val 59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a:t>Références</a:t>
            </a:r>
            <a:endParaRPr lang="fr-CA" dirty="0"/>
          </a:p>
        </p:txBody>
      </p:sp>
    </p:spTree>
    <p:extLst>
      <p:ext uri="{BB962C8B-B14F-4D97-AF65-F5344CB8AC3E}">
        <p14:creationId xmlns:p14="http://schemas.microsoft.com/office/powerpoint/2010/main" val="51630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26957" y="357365"/>
            <a:ext cx="11241505" cy="1325563"/>
          </a:xfrm>
        </p:spPr>
        <p:txBody>
          <a:bodyPr/>
          <a:lstStyle/>
          <a:p>
            <a:r>
              <a:rPr lang="fr-CA" dirty="0"/>
              <a:t>Activité de DPC= Soutenir le changement</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11</a:t>
            </a:fld>
            <a:endParaRPr lang="fr-CA"/>
          </a:p>
        </p:txBody>
      </p:sp>
      <p:sp>
        <p:nvSpPr>
          <p:cNvPr id="7" name="Espace réservé du contenu 2"/>
          <p:cNvSpPr>
            <a:spLocks noGrp="1"/>
          </p:cNvSpPr>
          <p:nvPr>
            <p:ph idx="1"/>
          </p:nvPr>
        </p:nvSpPr>
        <p:spPr>
          <a:xfrm>
            <a:off x="1668118" y="1705537"/>
            <a:ext cx="9397447" cy="4351338"/>
          </a:xfrm>
        </p:spPr>
        <p:txBody>
          <a:bodyPr>
            <a:normAutofit/>
          </a:bodyPr>
          <a:lstStyle/>
          <a:p>
            <a:pPr>
              <a:lnSpc>
                <a:spcPct val="100000"/>
              </a:lnSpc>
              <a:spcBef>
                <a:spcPts val="0"/>
              </a:spcBef>
              <a:defRPr/>
            </a:pPr>
            <a:r>
              <a:rPr lang="fr-CA" dirty="0">
                <a:solidFill>
                  <a:srgbClr val="FF0000"/>
                </a:solidFill>
              </a:rPr>
              <a:t>Décrivez quels sont </a:t>
            </a:r>
            <a:r>
              <a:rPr lang="fr-CA" b="1" dirty="0">
                <a:solidFill>
                  <a:srgbClr val="FF0000"/>
                </a:solidFill>
              </a:rPr>
              <a:t>les changements concrets </a:t>
            </a:r>
            <a:r>
              <a:rPr lang="fr-CA" dirty="0">
                <a:solidFill>
                  <a:srgbClr val="FF0000"/>
                </a:solidFill>
              </a:rPr>
              <a:t>dans la pratique quotidienne des apprenants qui pourraient survenir suite à votre conférence ?</a:t>
            </a:r>
          </a:p>
          <a:p>
            <a:pPr>
              <a:lnSpc>
                <a:spcPct val="100000"/>
              </a:lnSpc>
              <a:spcBef>
                <a:spcPts val="0"/>
              </a:spcBef>
              <a:defRPr/>
            </a:pPr>
            <a:r>
              <a:rPr lang="fr-CA" dirty="0">
                <a:solidFill>
                  <a:srgbClr val="FF0000"/>
                </a:solidFill>
              </a:rPr>
              <a:t>Comment pouvez-vous aider les apprenants à vaincre </a:t>
            </a:r>
            <a:r>
              <a:rPr lang="fr-CA" b="1" dirty="0">
                <a:solidFill>
                  <a:srgbClr val="FF0000"/>
                </a:solidFill>
              </a:rPr>
              <a:t>les obstacles </a:t>
            </a:r>
            <a:r>
              <a:rPr lang="fr-CA" dirty="0">
                <a:solidFill>
                  <a:srgbClr val="FF0000"/>
                </a:solidFill>
              </a:rPr>
              <a:t>au changement ?</a:t>
            </a:r>
          </a:p>
          <a:p>
            <a:pPr lvl="1">
              <a:lnSpc>
                <a:spcPct val="100000"/>
              </a:lnSpc>
              <a:spcBef>
                <a:spcPts val="0"/>
              </a:spcBef>
              <a:defRPr/>
            </a:pPr>
            <a:r>
              <a:rPr lang="fr-CA" dirty="0">
                <a:solidFill>
                  <a:srgbClr val="FF0000"/>
                </a:solidFill>
              </a:rPr>
              <a:t>Manque de connaissance (Ex.: Manque de confiance de l’apprenant pour opérer le changement)</a:t>
            </a:r>
          </a:p>
          <a:p>
            <a:pPr lvl="1">
              <a:lnSpc>
                <a:spcPct val="100000"/>
              </a:lnSpc>
              <a:spcBef>
                <a:spcPts val="0"/>
              </a:spcBef>
              <a:defRPr/>
            </a:pPr>
            <a:r>
              <a:rPr lang="fr-CA" dirty="0">
                <a:solidFill>
                  <a:srgbClr val="FF0000"/>
                </a:solidFill>
              </a:rPr>
              <a:t>Attitudes (Ex. : Motivation de l’apprenant à changer)</a:t>
            </a:r>
          </a:p>
          <a:p>
            <a:pPr lvl="1">
              <a:lnSpc>
                <a:spcPct val="100000"/>
              </a:lnSpc>
              <a:spcBef>
                <a:spcPts val="0"/>
              </a:spcBef>
              <a:defRPr/>
            </a:pPr>
            <a:r>
              <a:rPr lang="fr-CA" dirty="0">
                <a:solidFill>
                  <a:srgbClr val="FF0000"/>
                </a:solidFill>
              </a:rPr>
              <a:t>Contraintes de temps, de lieu et d’espace (Ex :Accès aux ressources)</a:t>
            </a:r>
          </a:p>
          <a:p>
            <a:pPr lvl="1">
              <a:lnSpc>
                <a:spcPct val="100000"/>
              </a:lnSpc>
              <a:spcBef>
                <a:spcPts val="0"/>
              </a:spcBef>
              <a:defRPr/>
            </a:pPr>
            <a:r>
              <a:rPr lang="fr-CA" dirty="0">
                <a:solidFill>
                  <a:srgbClr val="FF0000"/>
                </a:solidFill>
              </a:rPr>
              <a:t>Organisationnels (Ex. : processus hospitaliers)</a:t>
            </a:r>
          </a:p>
          <a:p>
            <a:pPr lvl="1">
              <a:lnSpc>
                <a:spcPct val="100000"/>
              </a:lnSpc>
              <a:spcBef>
                <a:spcPts val="0"/>
              </a:spcBef>
              <a:defRPr/>
            </a:pPr>
            <a:endParaRPr lang="fr-CA" dirty="0">
              <a:solidFill>
                <a:srgbClr val="FF0000"/>
              </a:solidFill>
            </a:endParaRPr>
          </a:p>
          <a:p>
            <a:pPr lvl="1">
              <a:lnSpc>
                <a:spcPct val="100000"/>
              </a:lnSpc>
              <a:spcBef>
                <a:spcPts val="0"/>
              </a:spcBef>
              <a:defRPr/>
            </a:pPr>
            <a:endParaRPr lang="fr-CA" dirty="0">
              <a:solidFill>
                <a:srgbClr val="FF0000"/>
              </a:solidFill>
            </a:endParaRPr>
          </a:p>
        </p:txBody>
      </p:sp>
    </p:spTree>
    <p:extLst>
      <p:ext uri="{BB962C8B-B14F-4D97-AF65-F5344CB8AC3E}">
        <p14:creationId xmlns:p14="http://schemas.microsoft.com/office/powerpoint/2010/main" val="1011593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56889EB-C649-4A66-93B9-1D6DAAB16FE0}"/>
              </a:ext>
            </a:extLst>
          </p:cNvPr>
          <p:cNvSpPr>
            <a:spLocks noGrp="1"/>
          </p:cNvSpPr>
          <p:nvPr>
            <p:ph type="title"/>
          </p:nvPr>
        </p:nvSpPr>
        <p:spPr/>
        <p:txBody>
          <a:bodyPr>
            <a:noAutofit/>
          </a:bodyPr>
          <a:lstStyle/>
          <a:p>
            <a:r>
              <a:rPr lang="fr-CA" sz="3200" dirty="0"/>
              <a:t>Assurez-vous du confort pédagogique de vos apprenant(e)s et de la pertinence des contenus au regard du public cible. </a:t>
            </a:r>
          </a:p>
        </p:txBody>
      </p:sp>
      <p:sp>
        <p:nvSpPr>
          <p:cNvPr id="3" name="Espace réservé du contenu 2">
            <a:extLst>
              <a:ext uri="{FF2B5EF4-FFF2-40B4-BE49-F238E27FC236}">
                <a16:creationId xmlns:a16="http://schemas.microsoft.com/office/drawing/2014/main" xmlns="" id="{0576C80E-1AF5-4BD8-A734-213ACD7CF144}"/>
              </a:ext>
            </a:extLst>
          </p:cNvPr>
          <p:cNvSpPr>
            <a:spLocks noGrp="1"/>
          </p:cNvSpPr>
          <p:nvPr>
            <p:ph idx="1"/>
          </p:nvPr>
        </p:nvSpPr>
        <p:spPr/>
        <p:txBody>
          <a:bodyPr>
            <a:normAutofit fontScale="70000" lnSpcReduction="20000"/>
          </a:bodyPr>
          <a:lstStyle/>
          <a:p>
            <a:pPr>
              <a:spcBef>
                <a:spcPts val="0"/>
              </a:spcBef>
              <a:spcAft>
                <a:spcPts val="1200"/>
              </a:spcAft>
            </a:pPr>
            <a:endParaRPr lang="fr-CA" dirty="0">
              <a:solidFill>
                <a:srgbClr val="595959"/>
              </a:solidFill>
              <a:latin typeface="Arial" panose="020B0604020202020204" pitchFamily="34" charset="0"/>
            </a:endParaRPr>
          </a:p>
          <a:p>
            <a:pPr>
              <a:spcBef>
                <a:spcPts val="0"/>
              </a:spcBef>
              <a:spcAft>
                <a:spcPts val="1200"/>
              </a:spcAft>
            </a:pPr>
            <a:r>
              <a:rPr lang="fr-CA" dirty="0">
                <a:solidFill>
                  <a:srgbClr val="595959"/>
                </a:solidFill>
                <a:latin typeface="Arial" panose="020B0604020202020204" pitchFamily="34" charset="0"/>
              </a:rPr>
              <a:t>Utilisez </a:t>
            </a:r>
            <a:r>
              <a:rPr lang="fr-CA" u="sng" dirty="0">
                <a:solidFill>
                  <a:srgbClr val="0097A7"/>
                </a:solidFill>
                <a:latin typeface="Arial" panose="020B0604020202020204" pitchFamily="34" charset="0"/>
                <a:hlinkClick r:id="rId2">
                  <a:extLst>
                    <a:ext uri="{A12FA001-AC4F-418D-AE19-62706E023703}">
                      <ahyp:hlinkClr xmlns:ahyp="http://schemas.microsoft.com/office/drawing/2018/hyperlinkcolor" xmlns="" val="tx"/>
                    </a:ext>
                  </a:extLst>
                </a:hlinkClick>
              </a:rPr>
              <a:t>l’écriture inclusive.</a:t>
            </a:r>
            <a:endParaRPr lang="fr-CA" dirty="0"/>
          </a:p>
          <a:p>
            <a:pPr>
              <a:spcBef>
                <a:spcPts val="0"/>
              </a:spcBef>
              <a:spcAft>
                <a:spcPts val="1200"/>
              </a:spcAft>
            </a:pPr>
            <a:r>
              <a:rPr lang="fr-CA" dirty="0">
                <a:solidFill>
                  <a:srgbClr val="595959"/>
                </a:solidFill>
                <a:latin typeface="Arial" panose="020B0604020202020204" pitchFamily="34" charset="0"/>
              </a:rPr>
              <a:t>Assurez-vous que le matériel pédagogique utilisé reflète bien la diversité des publics cibles du cours ou de la conférence (Ex. incluez des images ou, dans les vignettes cliniques, utilisez des noms de personnes issues de communautés culturelles diverses) </a:t>
            </a:r>
            <a:r>
              <a:rPr lang="fr-CA" dirty="0">
                <a:solidFill>
                  <a:srgbClr val="000000"/>
                </a:solidFill>
                <a:latin typeface="Arial" panose="020B0604020202020204" pitchFamily="34" charset="0"/>
              </a:rPr>
              <a:t>pour les patient(e)s ou les médecins et professionnel(le)s de la santé.</a:t>
            </a:r>
            <a:endParaRPr lang="fr-CA" dirty="0"/>
          </a:p>
          <a:p>
            <a:pPr>
              <a:spcBef>
                <a:spcPts val="0"/>
              </a:spcBef>
              <a:spcAft>
                <a:spcPts val="1200"/>
              </a:spcAft>
            </a:pPr>
            <a:r>
              <a:rPr lang="fr-CA" dirty="0">
                <a:solidFill>
                  <a:srgbClr val="000000"/>
                </a:solidFill>
                <a:latin typeface="Arial" panose="020B0604020202020204" pitchFamily="34" charset="0"/>
              </a:rPr>
              <a:t>Assurez-vous que les vignettes cliniques soient exemptes de stéréotypes qui pourraient entretenir des préjugés ou biais inconscients.</a:t>
            </a:r>
            <a:endParaRPr lang="fr-CA" dirty="0"/>
          </a:p>
          <a:p>
            <a:pPr>
              <a:spcBef>
                <a:spcPts val="0"/>
              </a:spcBef>
              <a:spcAft>
                <a:spcPts val="1200"/>
              </a:spcAft>
            </a:pPr>
            <a:r>
              <a:rPr lang="fr-CA" dirty="0">
                <a:solidFill>
                  <a:srgbClr val="595959"/>
                </a:solidFill>
                <a:latin typeface="Arial" panose="020B0604020202020204" pitchFamily="34" charset="0"/>
              </a:rPr>
              <a:t>Si vous discutez des disparités de santé pour des populations ou groupes spécifiques, pensez à introduire les déterminants de la santé (biologiques, sociaux, culturels, économiques, environnementaux et professionnels) qui influent sur la santé de ces populations et les soins prodigués.</a:t>
            </a:r>
            <a:endParaRPr lang="fr-CA" dirty="0"/>
          </a:p>
          <a:p>
            <a:pPr>
              <a:spcBef>
                <a:spcPts val="0"/>
              </a:spcBef>
              <a:spcAft>
                <a:spcPts val="1200"/>
              </a:spcAft>
            </a:pPr>
            <a:r>
              <a:rPr lang="fr-CA" dirty="0">
                <a:solidFill>
                  <a:srgbClr val="595959"/>
                </a:solidFill>
                <a:latin typeface="Arial" panose="020B0604020202020204" pitchFamily="34" charset="0"/>
              </a:rPr>
              <a:t>Assurez-vous que les propos et exemples que vous allez utiliser seront respectueux de votre auditoire et des personnes pouvant souffrir de discrimination.</a:t>
            </a:r>
            <a:endParaRPr lang="fr-CA" dirty="0"/>
          </a:p>
          <a:p>
            <a:pPr marL="0" indent="0">
              <a:buNone/>
            </a:pPr>
            <a:endParaRPr lang="fr-CA" dirty="0"/>
          </a:p>
        </p:txBody>
      </p:sp>
      <p:sp>
        <p:nvSpPr>
          <p:cNvPr id="4" name="Espace réservé du pied de page 3">
            <a:extLst>
              <a:ext uri="{FF2B5EF4-FFF2-40B4-BE49-F238E27FC236}">
                <a16:creationId xmlns:a16="http://schemas.microsoft.com/office/drawing/2014/main" xmlns="" id="{EFA8B80F-8ACF-4286-B483-5D40F0D71EEC}"/>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2B53DF2E-6487-4857-959A-ECB991112F1A}"/>
              </a:ext>
            </a:extLst>
          </p:cNvPr>
          <p:cNvSpPr>
            <a:spLocks noGrp="1"/>
          </p:cNvSpPr>
          <p:nvPr>
            <p:ph type="sldNum" sz="quarter" idx="12"/>
          </p:nvPr>
        </p:nvSpPr>
        <p:spPr/>
        <p:txBody>
          <a:bodyPr/>
          <a:lstStyle/>
          <a:p>
            <a:fld id="{823CFCF3-4485-804A-A9B9-92A9FEB4BEA3}" type="slidenum">
              <a:rPr lang="fr-CA" smtClean="0"/>
              <a:t>12</a:t>
            </a:fld>
            <a:endParaRPr lang="fr-CA"/>
          </a:p>
        </p:txBody>
      </p:sp>
    </p:spTree>
    <p:extLst>
      <p:ext uri="{BB962C8B-B14F-4D97-AF65-F5344CB8AC3E}">
        <p14:creationId xmlns:p14="http://schemas.microsoft.com/office/powerpoint/2010/main" val="332664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Messages clés</a:t>
            </a:r>
          </a:p>
        </p:txBody>
      </p:sp>
      <p:sp>
        <p:nvSpPr>
          <p:cNvPr id="3" name="Espace réservé du contenu 2"/>
          <p:cNvSpPr>
            <a:spLocks noGrp="1"/>
          </p:cNvSpPr>
          <p:nvPr>
            <p:ph idx="1"/>
          </p:nvPr>
        </p:nvSpPr>
        <p:spPr/>
        <p:txBody>
          <a:bodyPr/>
          <a:lstStyle/>
          <a:p>
            <a:r>
              <a:rPr lang="fr-CA" dirty="0">
                <a:solidFill>
                  <a:srgbClr val="FF0000"/>
                </a:solidFill>
              </a:rPr>
              <a:t>SVP conclure avec 3 messages clés</a:t>
            </a:r>
          </a:p>
          <a:p>
            <a:r>
              <a:rPr lang="fr-CA" dirty="0">
                <a:solidFill>
                  <a:srgbClr val="FF0000"/>
                </a:solidFill>
              </a:rPr>
              <a:t>Les messages doivent être en lien avec les objectifs que vous vous étiez donnés.</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13</a:t>
            </a:fld>
            <a:endParaRPr lang="fr-CA"/>
          </a:p>
        </p:txBody>
      </p:sp>
    </p:spTree>
    <p:extLst>
      <p:ext uri="{BB962C8B-B14F-4D97-AF65-F5344CB8AC3E}">
        <p14:creationId xmlns:p14="http://schemas.microsoft.com/office/powerpoint/2010/main" val="1304808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Bibliographie/Remerciements</a:t>
            </a:r>
          </a:p>
        </p:txBody>
      </p:sp>
      <p:sp>
        <p:nvSpPr>
          <p:cNvPr id="3" name="Espace réservé du contenu 2"/>
          <p:cNvSpPr>
            <a:spLocks noGrp="1"/>
          </p:cNvSpPr>
          <p:nvPr>
            <p:ph idx="1"/>
          </p:nvPr>
        </p:nvSpPr>
        <p:spPr/>
        <p:txBody>
          <a:bodyPr/>
          <a:lstStyle/>
          <a:p>
            <a:r>
              <a:rPr lang="fr-CA" dirty="0">
                <a:solidFill>
                  <a:srgbClr val="FF0000"/>
                </a:solidFill>
              </a:rPr>
              <a:t>Inscrivez des références pertinente</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14</a:t>
            </a:fld>
            <a:endParaRPr lang="fr-CA"/>
          </a:p>
        </p:txBody>
      </p:sp>
    </p:spTree>
    <p:extLst>
      <p:ext uri="{BB962C8B-B14F-4D97-AF65-F5344CB8AC3E}">
        <p14:creationId xmlns:p14="http://schemas.microsoft.com/office/powerpoint/2010/main" val="24987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Conflits d’intérêt </a:t>
            </a:r>
            <a:r>
              <a:rPr lang="fr-CA" dirty="0">
                <a:solidFill>
                  <a:srgbClr val="FF0000"/>
                </a:solidFill>
              </a:rPr>
              <a:t>(si aucun inscrire « aucun »)</a:t>
            </a:r>
          </a:p>
        </p:txBody>
      </p:sp>
      <p:sp>
        <p:nvSpPr>
          <p:cNvPr id="3" name="Espace réservé du contenu 2"/>
          <p:cNvSpPr>
            <a:spLocks noGrp="1"/>
          </p:cNvSpPr>
          <p:nvPr>
            <p:ph idx="1"/>
          </p:nvPr>
        </p:nvSpPr>
        <p:spPr/>
        <p:txBody>
          <a:bodyPr>
            <a:normAutofit fontScale="92500"/>
          </a:bodyPr>
          <a:lstStyle/>
          <a:p>
            <a:r>
              <a:rPr lang="fr-CA" dirty="0">
                <a:solidFill>
                  <a:srgbClr val="FF0000"/>
                </a:solidFill>
              </a:rPr>
              <a:t>SVP déclarez tout ce qui selon vous pourrait induire un biais potentiel pour l’auditoire et influencer la façon dont vous allez transmettre l’information.</a:t>
            </a:r>
          </a:p>
          <a:p>
            <a:pPr marL="457200" lvl="2" indent="0">
              <a:spcBef>
                <a:spcPts val="1000"/>
              </a:spcBef>
              <a:buNone/>
            </a:pPr>
            <a:r>
              <a:rPr lang="fr-CA" dirty="0">
                <a:solidFill>
                  <a:srgbClr val="FF0000"/>
                </a:solidFill>
              </a:rPr>
              <a:t>Ex: Je reçois des fonds de la </a:t>
            </a:r>
            <a:r>
              <a:rPr lang="fr-CA" dirty="0" err="1">
                <a:solidFill>
                  <a:srgbClr val="FF0000"/>
                </a:solidFill>
              </a:rPr>
              <a:t>cie</a:t>
            </a:r>
            <a:r>
              <a:rPr lang="fr-CA" dirty="0">
                <a:solidFill>
                  <a:srgbClr val="FF0000"/>
                </a:solidFill>
              </a:rPr>
              <a:t> </a:t>
            </a:r>
            <a:r>
              <a:rPr lang="fr-CA" dirty="0" err="1">
                <a:solidFill>
                  <a:srgbClr val="FF0000"/>
                </a:solidFill>
              </a:rPr>
              <a:t>xyz</a:t>
            </a:r>
            <a:r>
              <a:rPr lang="fr-CA" dirty="0">
                <a:solidFill>
                  <a:srgbClr val="FF0000"/>
                </a:solidFill>
              </a:rPr>
              <a:t> pour mon laboratoire.</a:t>
            </a:r>
          </a:p>
          <a:p>
            <a:pPr marL="457200" lvl="2" indent="0">
              <a:spcBef>
                <a:spcPts val="1000"/>
              </a:spcBef>
              <a:buNone/>
            </a:pPr>
            <a:r>
              <a:rPr lang="fr-CA" dirty="0">
                <a:solidFill>
                  <a:srgbClr val="FF0000"/>
                </a:solidFill>
              </a:rPr>
              <a:t>Ex : je fais partie d’un comité consultatif pour l’organisme </a:t>
            </a:r>
            <a:r>
              <a:rPr lang="fr-CA" dirty="0" err="1">
                <a:solidFill>
                  <a:srgbClr val="FF0000"/>
                </a:solidFill>
              </a:rPr>
              <a:t>xyz</a:t>
            </a:r>
            <a:endParaRPr lang="fr-CA" dirty="0">
              <a:solidFill>
                <a:srgbClr val="FF0000"/>
              </a:solidFill>
            </a:endParaRPr>
          </a:p>
          <a:p>
            <a:pPr marL="457200" lvl="1" indent="-457200">
              <a:spcBef>
                <a:spcPts val="1000"/>
              </a:spcBef>
            </a:pPr>
            <a:r>
              <a:rPr lang="fr-CA" sz="3000" b="1" i="1" u="sng" dirty="0">
                <a:solidFill>
                  <a:srgbClr val="FF0000"/>
                </a:solidFill>
              </a:rPr>
              <a:t>Si</a:t>
            </a:r>
            <a:r>
              <a:rPr lang="fr-CA" sz="3000" dirty="0">
                <a:solidFill>
                  <a:srgbClr val="FF0000"/>
                </a:solidFill>
              </a:rPr>
              <a:t> vous identifiez un biais potentiel, svp déclarez les stratégies que vous allez utiliser pour tenter d’atténuer le biais, pour le bénéfice de l’auditoire.</a:t>
            </a:r>
          </a:p>
          <a:p>
            <a:pPr marL="457200" lvl="1" indent="0">
              <a:buNone/>
            </a:pPr>
            <a:r>
              <a:rPr lang="fr-CA" sz="1800" dirty="0">
                <a:solidFill>
                  <a:srgbClr val="FF0000"/>
                </a:solidFill>
              </a:rPr>
              <a:t> Ex: Lors de la présentation, je signalerai à l’auditoire les études spécifiques pour lesquelles ces fonds ont été utilisés dans mon laboratoire.</a:t>
            </a:r>
          </a:p>
          <a:p>
            <a:pPr marL="457200" lvl="1" indent="0">
              <a:buNone/>
            </a:pPr>
            <a:r>
              <a:rPr lang="fr-CA" sz="1800" dirty="0">
                <a:solidFill>
                  <a:srgbClr val="FF0000"/>
                </a:solidFill>
              </a:rPr>
              <a:t>Ex : Lors de la présentation, je vais m’assurer de signaler à l’auditoire ce qui est du domaine de l’opinion d’experts vs des données probantes.</a:t>
            </a:r>
          </a:p>
          <a:p>
            <a:pPr marL="457200" lvl="1" indent="0">
              <a:buNone/>
            </a:pPr>
            <a:r>
              <a:rPr lang="fr-CA" dirty="0">
                <a:solidFill>
                  <a:srgbClr val="FF0000"/>
                </a:solidFill>
              </a:rPr>
              <a:t>.</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2</a:t>
            </a:fld>
            <a:endParaRPr lang="fr-CA"/>
          </a:p>
        </p:txBody>
      </p:sp>
    </p:spTree>
    <p:extLst>
      <p:ext uri="{BB962C8B-B14F-4D97-AF65-F5344CB8AC3E}">
        <p14:creationId xmlns:p14="http://schemas.microsoft.com/office/powerpoint/2010/main" val="104813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6832"/>
            <a:ext cx="10515600" cy="1325563"/>
          </a:xfrm>
        </p:spPr>
        <p:txBody>
          <a:bodyPr/>
          <a:lstStyle/>
          <a:p>
            <a:r>
              <a:rPr lang="fr-CA" dirty="0"/>
              <a:t>Objectifs</a:t>
            </a:r>
          </a:p>
        </p:txBody>
      </p:sp>
      <p:sp>
        <p:nvSpPr>
          <p:cNvPr id="3" name="Espace réservé du contenu 2"/>
          <p:cNvSpPr>
            <a:spLocks noGrp="1"/>
          </p:cNvSpPr>
          <p:nvPr>
            <p:ph idx="1"/>
          </p:nvPr>
        </p:nvSpPr>
        <p:spPr>
          <a:xfrm>
            <a:off x="838200" y="1520825"/>
            <a:ext cx="6848061" cy="4351338"/>
          </a:xfrm>
        </p:spPr>
        <p:txBody>
          <a:bodyPr>
            <a:normAutofit fontScale="92500" lnSpcReduction="10000"/>
          </a:bodyPr>
          <a:lstStyle/>
          <a:p>
            <a:r>
              <a:rPr lang="fr-CA" dirty="0">
                <a:solidFill>
                  <a:srgbClr val="FF0000"/>
                </a:solidFill>
              </a:rPr>
              <a:t>Les objectifs sont un </a:t>
            </a:r>
            <a:r>
              <a:rPr lang="fr-CA" u="sng" dirty="0">
                <a:solidFill>
                  <a:srgbClr val="FF0000"/>
                </a:solidFill>
              </a:rPr>
              <a:t>contrat pédagogique avec votre auditoire</a:t>
            </a:r>
          </a:p>
          <a:p>
            <a:r>
              <a:rPr lang="fr-CA" dirty="0">
                <a:solidFill>
                  <a:srgbClr val="FF0000"/>
                </a:solidFill>
              </a:rPr>
              <a:t>Soyez réaliste pour ce qui est possible de faire avec le temps et les ressources allouées</a:t>
            </a:r>
          </a:p>
          <a:p>
            <a:r>
              <a:rPr lang="fr-CA" dirty="0">
                <a:solidFill>
                  <a:srgbClr val="FF0000"/>
                </a:solidFill>
              </a:rPr>
              <a:t>SVP Écrivez 2-3 objectifs par heure de conférence</a:t>
            </a:r>
          </a:p>
          <a:p>
            <a:r>
              <a:rPr lang="fr-CA" dirty="0">
                <a:solidFill>
                  <a:srgbClr val="FF0000"/>
                </a:solidFill>
              </a:rPr>
              <a:t>SVP Évitez les verbes connaître, comprendre et savoir (voir liste suggérée)</a:t>
            </a:r>
          </a:p>
          <a:p>
            <a:r>
              <a:rPr lang="fr-CA" dirty="0">
                <a:hlinkClick r:id="rId2"/>
              </a:rPr>
              <a:t>Aide à la tâche</a:t>
            </a:r>
          </a:p>
          <a:p>
            <a:pPr lvl="1"/>
            <a:r>
              <a:rPr lang="fr-CA" dirty="0">
                <a:hlinkClick r:id="rId2"/>
              </a:rPr>
              <a:t>http://cqdpcm.ca/wp-content/uploads/2017/04/La-r%C3%A9daction-dobjectifs-rendue-facile.pdf</a:t>
            </a:r>
            <a:endParaRPr lang="fr-CA" dirty="0">
              <a:solidFill>
                <a:srgbClr val="FF0000"/>
              </a:solidFill>
            </a:endParaRPr>
          </a:p>
          <a:p>
            <a:endParaRPr lang="fr-CA" dirty="0"/>
          </a:p>
        </p:txBody>
      </p:sp>
      <p:pic>
        <p:nvPicPr>
          <p:cNvPr id="5" name="Image 4"/>
          <p:cNvPicPr>
            <a:picLocks noChangeAspect="1"/>
          </p:cNvPicPr>
          <p:nvPr/>
        </p:nvPicPr>
        <p:blipFill>
          <a:blip r:embed="rId3"/>
          <a:stretch>
            <a:fillRect/>
          </a:stretch>
        </p:blipFill>
        <p:spPr>
          <a:xfrm>
            <a:off x="7686261" y="1520825"/>
            <a:ext cx="4505739" cy="4485859"/>
          </a:xfrm>
          <a:prstGeom prst="rect">
            <a:avLst/>
          </a:prstGeom>
        </p:spPr>
      </p:pic>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823CFCF3-4485-804A-A9B9-92A9FEB4BEA3}" type="slidenum">
              <a:rPr lang="fr-CA" smtClean="0"/>
              <a:t>3</a:t>
            </a:fld>
            <a:endParaRPr lang="fr-CA"/>
          </a:p>
        </p:txBody>
      </p:sp>
    </p:spTree>
    <p:extLst>
      <p:ext uri="{BB962C8B-B14F-4D97-AF65-F5344CB8AC3E}">
        <p14:creationId xmlns:p14="http://schemas.microsoft.com/office/powerpoint/2010/main" val="86185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Plan de la présentation</a:t>
            </a:r>
          </a:p>
        </p:txBody>
      </p:sp>
      <p:sp>
        <p:nvSpPr>
          <p:cNvPr id="3" name="Espace réservé du contenu 2"/>
          <p:cNvSpPr>
            <a:spLocks noGrp="1"/>
          </p:cNvSpPr>
          <p:nvPr>
            <p:ph idx="1"/>
          </p:nvPr>
        </p:nvSpPr>
        <p:spPr/>
        <p:txBody>
          <a:bodyPr>
            <a:normAutofit fontScale="85000" lnSpcReduction="20000"/>
          </a:bodyPr>
          <a:lstStyle/>
          <a:p>
            <a:r>
              <a:rPr lang="fr-CA" dirty="0">
                <a:solidFill>
                  <a:srgbClr val="FF0000"/>
                </a:solidFill>
              </a:rPr>
              <a:t>Expliquez à votre auditoire les moyens que vous allez utiliser pour atteindre les objectifs</a:t>
            </a:r>
          </a:p>
          <a:p>
            <a:r>
              <a:rPr lang="fr-CA" dirty="0">
                <a:solidFill>
                  <a:srgbClr val="FF0000"/>
                </a:solidFill>
              </a:rPr>
              <a:t>Donnez l’horaire détaillé par exemple :		</a:t>
            </a:r>
          </a:p>
          <a:p>
            <a:pPr lvl="1"/>
            <a:r>
              <a:rPr lang="fr-CA" dirty="0">
                <a:solidFill>
                  <a:srgbClr val="FF0000"/>
                </a:solidFill>
              </a:rPr>
              <a:t>Durée de 50 minutes. </a:t>
            </a:r>
          </a:p>
          <a:p>
            <a:pPr lvl="1"/>
            <a:r>
              <a:rPr lang="fr-CA" dirty="0">
                <a:solidFill>
                  <a:srgbClr val="FF0000"/>
                </a:solidFill>
              </a:rPr>
              <a:t>15 minutes de présentation magistrale sur la théorie fondamentale</a:t>
            </a:r>
          </a:p>
          <a:p>
            <a:pPr lvl="1"/>
            <a:r>
              <a:rPr lang="fr-CA" dirty="0">
                <a:solidFill>
                  <a:srgbClr val="FF0000"/>
                </a:solidFill>
              </a:rPr>
              <a:t>10 minutes de discussion sur le clavardage</a:t>
            </a:r>
          </a:p>
          <a:p>
            <a:pPr lvl="1"/>
            <a:r>
              <a:rPr lang="fr-CA" dirty="0">
                <a:solidFill>
                  <a:srgbClr val="FF0000"/>
                </a:solidFill>
              </a:rPr>
              <a:t>20 minutes de présentation magistrale sur un aspect particulier</a:t>
            </a:r>
          </a:p>
          <a:p>
            <a:pPr lvl="1"/>
            <a:r>
              <a:rPr lang="fr-CA" dirty="0">
                <a:solidFill>
                  <a:srgbClr val="FF0000"/>
                </a:solidFill>
              </a:rPr>
              <a:t>10  minutes discussion de cas pour 6 minutes via clavardage</a:t>
            </a:r>
          </a:p>
          <a:p>
            <a:pPr lvl="1"/>
            <a:r>
              <a:rPr lang="fr-CA" dirty="0">
                <a:solidFill>
                  <a:srgbClr val="FF0000"/>
                </a:solidFill>
              </a:rPr>
              <a:t>5 minutes de retour sur les messages clés pour conclure</a:t>
            </a:r>
          </a:p>
          <a:p>
            <a:r>
              <a:rPr lang="fr-CA" dirty="0">
                <a:solidFill>
                  <a:srgbClr val="FF0000"/>
                </a:solidFill>
              </a:rPr>
              <a:t>Il doit y avoir au moins 25% d’interaction avec l’auditoire </a:t>
            </a:r>
          </a:p>
          <a:p>
            <a:pPr lvl="1"/>
            <a:r>
              <a:rPr lang="fr-CA" dirty="0">
                <a:solidFill>
                  <a:srgbClr val="FF0000"/>
                </a:solidFill>
              </a:rPr>
              <a:t>Ex.: 1 heure = 15 minutes de discussion</a:t>
            </a:r>
          </a:p>
          <a:p>
            <a:r>
              <a:rPr lang="fr-CA" dirty="0">
                <a:solidFill>
                  <a:srgbClr val="FF0000"/>
                </a:solidFill>
              </a:rPr>
              <a:t>Pensez à faire des pauses fréquentes pour fin de discussion</a:t>
            </a:r>
          </a:p>
          <a:p>
            <a:r>
              <a:rPr lang="fr-CA" dirty="0">
                <a:solidFill>
                  <a:srgbClr val="FF0000"/>
                </a:solidFill>
              </a:rPr>
              <a:t>Discutez avec le modérateur quelles sont les options disponibles pour stimuler l’interaction</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4</a:t>
            </a:fld>
            <a:endParaRPr lang="fr-CA"/>
          </a:p>
        </p:txBody>
      </p:sp>
    </p:spTree>
    <p:extLst>
      <p:ext uri="{BB962C8B-B14F-4D97-AF65-F5344CB8AC3E}">
        <p14:creationId xmlns:p14="http://schemas.microsoft.com/office/powerpoint/2010/main" val="168931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Mise en situation</a:t>
            </a:r>
          </a:p>
        </p:txBody>
      </p:sp>
      <p:sp>
        <p:nvSpPr>
          <p:cNvPr id="3" name="Espace réservé du contenu 2"/>
          <p:cNvSpPr>
            <a:spLocks noGrp="1"/>
          </p:cNvSpPr>
          <p:nvPr>
            <p:ph idx="1"/>
          </p:nvPr>
        </p:nvSpPr>
        <p:spPr>
          <a:xfrm>
            <a:off x="838200" y="1825625"/>
            <a:ext cx="7154107" cy="4351338"/>
          </a:xfrm>
        </p:spPr>
        <p:txBody>
          <a:bodyPr/>
          <a:lstStyle/>
          <a:p>
            <a:r>
              <a:rPr lang="fr-CA" dirty="0">
                <a:solidFill>
                  <a:srgbClr val="FF0000"/>
                </a:solidFill>
              </a:rPr>
              <a:t>Après les diapositives d’introduction, de conflits d’intérêts , d’objectifs et de plan d’apprentissage, il est temps de stimuler votre auditoire.</a:t>
            </a:r>
          </a:p>
          <a:p>
            <a:pPr marL="228600" lvl="1">
              <a:spcBef>
                <a:spcPts val="1000"/>
              </a:spcBef>
            </a:pPr>
            <a:r>
              <a:rPr lang="fr-CA" dirty="0">
                <a:solidFill>
                  <a:srgbClr val="FF0000"/>
                </a:solidFill>
              </a:rPr>
              <a:t>C’est le temps de capter l’attention !!!</a:t>
            </a:r>
          </a:p>
          <a:p>
            <a:pPr lvl="1"/>
            <a:r>
              <a:rPr lang="fr-CA" dirty="0">
                <a:solidFill>
                  <a:srgbClr val="FF0000"/>
                </a:solidFill>
              </a:rPr>
              <a:t>Une statistique importante</a:t>
            </a:r>
          </a:p>
          <a:p>
            <a:pPr lvl="1"/>
            <a:r>
              <a:rPr lang="fr-CA" dirty="0">
                <a:solidFill>
                  <a:srgbClr val="FF0000"/>
                </a:solidFill>
              </a:rPr>
              <a:t>Une image forte</a:t>
            </a:r>
          </a:p>
          <a:p>
            <a:pPr lvl="1"/>
            <a:r>
              <a:rPr lang="fr-CA" dirty="0">
                <a:solidFill>
                  <a:srgbClr val="FF0000"/>
                </a:solidFill>
              </a:rPr>
              <a:t>Contez une histoire qui vous est arrivée</a:t>
            </a:r>
          </a:p>
          <a:p>
            <a:pPr lvl="1"/>
            <a:r>
              <a:rPr lang="fr-CA" dirty="0">
                <a:solidFill>
                  <a:srgbClr val="FF0000"/>
                </a:solidFill>
              </a:rPr>
              <a:t>Utilisez un petit vidéo</a:t>
            </a:r>
          </a:p>
          <a:p>
            <a:pPr lvl="1"/>
            <a:r>
              <a:rPr lang="fr-CA" dirty="0">
                <a:solidFill>
                  <a:srgbClr val="FF0000"/>
                </a:solidFill>
              </a:rPr>
              <a:t>Donnez un cas clinique. </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5</a:t>
            </a:fld>
            <a:endParaRPr lang="fr-CA"/>
          </a:p>
        </p:txBody>
      </p:sp>
      <p:pic>
        <p:nvPicPr>
          <p:cNvPr id="7" name="Image 6"/>
          <p:cNvPicPr>
            <a:picLocks noChangeAspect="1"/>
          </p:cNvPicPr>
          <p:nvPr/>
        </p:nvPicPr>
        <p:blipFill>
          <a:blip r:embed="rId2"/>
          <a:stretch>
            <a:fillRect/>
          </a:stretch>
        </p:blipFill>
        <p:spPr>
          <a:xfrm rot="1183374">
            <a:off x="8289800" y="1467292"/>
            <a:ext cx="3242533" cy="4473133"/>
          </a:xfrm>
          <a:prstGeom prst="rect">
            <a:avLst/>
          </a:prstGeom>
        </p:spPr>
      </p:pic>
    </p:spTree>
    <p:extLst>
      <p:ext uri="{BB962C8B-B14F-4D97-AF65-F5344CB8AC3E}">
        <p14:creationId xmlns:p14="http://schemas.microsoft.com/office/powerpoint/2010/main" val="166070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r>
              <a:rPr lang="fr-CA" dirty="0"/>
              <a:t>Présentation du contenu</a:t>
            </a:r>
          </a:p>
        </p:txBody>
      </p:sp>
      <p:sp>
        <p:nvSpPr>
          <p:cNvPr id="3" name="Espace réservé du contenu 2"/>
          <p:cNvSpPr>
            <a:spLocks noGrp="1"/>
          </p:cNvSpPr>
          <p:nvPr>
            <p:ph idx="1"/>
          </p:nvPr>
        </p:nvSpPr>
        <p:spPr>
          <a:xfrm>
            <a:off x="838200" y="1325563"/>
            <a:ext cx="10515600" cy="4351338"/>
          </a:xfrm>
        </p:spPr>
        <p:txBody>
          <a:bodyPr>
            <a:normAutofit fontScale="85000" lnSpcReduction="20000"/>
          </a:bodyPr>
          <a:lstStyle/>
          <a:p>
            <a:r>
              <a:rPr lang="fr-CA" dirty="0">
                <a:solidFill>
                  <a:srgbClr val="FF0000"/>
                </a:solidFill>
              </a:rPr>
              <a:t>Évitez d’utiliser plus de 7 lignes par diapositives </a:t>
            </a:r>
            <a:r>
              <a:rPr lang="fr-CA" u="sng" dirty="0">
                <a:solidFill>
                  <a:srgbClr val="FF0000"/>
                </a:solidFill>
              </a:rPr>
              <a:t>(Cette diapositive est trop chargée)</a:t>
            </a:r>
          </a:p>
          <a:p>
            <a:r>
              <a:rPr lang="fr-CA" dirty="0">
                <a:solidFill>
                  <a:srgbClr val="FF0000"/>
                </a:solidFill>
              </a:rPr>
              <a:t>Utilisez 1 diapositive par minute de présentation (1 heure = 45 diapositives de contenu maximum pour avoir 25% du temps en interactivité)</a:t>
            </a:r>
          </a:p>
          <a:p>
            <a:r>
              <a:rPr lang="fr-CA" dirty="0">
                <a:solidFill>
                  <a:srgbClr val="FF0000"/>
                </a:solidFill>
              </a:rPr>
              <a:t>Évitez les animations trop lourdes</a:t>
            </a:r>
          </a:p>
          <a:p>
            <a:r>
              <a:rPr lang="fr-CA" dirty="0">
                <a:solidFill>
                  <a:srgbClr val="FF0000"/>
                </a:solidFill>
              </a:rPr>
              <a:t>Parlez lentement</a:t>
            </a:r>
          </a:p>
          <a:p>
            <a:r>
              <a:rPr lang="fr-CA" dirty="0">
                <a:solidFill>
                  <a:srgbClr val="FF0000"/>
                </a:solidFill>
              </a:rPr>
              <a:t>Utilisez des images pour passer les messages importants</a:t>
            </a:r>
          </a:p>
          <a:p>
            <a:r>
              <a:rPr lang="fr-CA" dirty="0">
                <a:solidFill>
                  <a:srgbClr val="FF0000"/>
                </a:solidFill>
              </a:rPr>
              <a:t>Donnez du temps pour réfléchir</a:t>
            </a:r>
          </a:p>
          <a:p>
            <a:r>
              <a:rPr lang="fr-CA" dirty="0">
                <a:solidFill>
                  <a:srgbClr val="FF0000"/>
                </a:solidFill>
              </a:rPr>
              <a:t>Utilisez le clavardage</a:t>
            </a:r>
          </a:p>
          <a:p>
            <a:r>
              <a:rPr lang="fr-CA" dirty="0">
                <a:solidFill>
                  <a:srgbClr val="FF0000"/>
                </a:solidFill>
              </a:rPr>
              <a:t>Discutez avec le modérateur pour utiliser les options d’interaction pour les sondages en direct</a:t>
            </a:r>
          </a:p>
          <a:p>
            <a:r>
              <a:rPr lang="fr-CA" dirty="0">
                <a:solidFill>
                  <a:srgbClr val="FF0000"/>
                </a:solidFill>
              </a:rPr>
              <a:t>N’hésitez pas à répéter plusieurs fois les messages importants.</a:t>
            </a:r>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6</a:t>
            </a:fld>
            <a:endParaRPr lang="fr-CA"/>
          </a:p>
        </p:txBody>
      </p:sp>
    </p:spTree>
    <p:extLst>
      <p:ext uri="{BB962C8B-B14F-4D97-AF65-F5344CB8AC3E}">
        <p14:creationId xmlns:p14="http://schemas.microsoft.com/office/powerpoint/2010/main" val="176879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Présentation du contenu</a:t>
            </a:r>
            <a:br>
              <a:rPr lang="fr-CA" dirty="0"/>
            </a:br>
            <a:r>
              <a:rPr lang="fr-CA" dirty="0"/>
              <a:t>	tableaux ou autres données scientifiques</a:t>
            </a:r>
          </a:p>
        </p:txBody>
      </p:sp>
      <p:sp>
        <p:nvSpPr>
          <p:cNvPr id="3" name="Espace réservé du contenu 2"/>
          <p:cNvSpPr>
            <a:spLocks noGrp="1"/>
          </p:cNvSpPr>
          <p:nvPr>
            <p:ph idx="1"/>
          </p:nvPr>
        </p:nvSpPr>
        <p:spPr>
          <a:xfrm>
            <a:off x="1668118" y="2170908"/>
            <a:ext cx="9397447" cy="4351338"/>
          </a:xfrm>
        </p:spPr>
        <p:txBody>
          <a:bodyPr>
            <a:normAutofit/>
          </a:bodyPr>
          <a:lstStyle/>
          <a:p>
            <a:pPr>
              <a:lnSpc>
                <a:spcPct val="100000"/>
              </a:lnSpc>
              <a:spcBef>
                <a:spcPts val="0"/>
              </a:spcBef>
              <a:defRPr/>
            </a:pPr>
            <a:r>
              <a:rPr lang="fr-CA" dirty="0">
                <a:solidFill>
                  <a:srgbClr val="FF0000"/>
                </a:solidFill>
              </a:rPr>
              <a:t>Évitez les tableaux surchargés et ne sélectionner que ce qui est pertinent</a:t>
            </a:r>
          </a:p>
          <a:p>
            <a:pPr>
              <a:lnSpc>
                <a:spcPct val="100000"/>
              </a:lnSpc>
              <a:spcBef>
                <a:spcPts val="0"/>
              </a:spcBef>
              <a:defRPr/>
            </a:pPr>
            <a:r>
              <a:rPr lang="fr-CA" dirty="0">
                <a:solidFill>
                  <a:srgbClr val="FF0000"/>
                </a:solidFill>
              </a:rPr>
              <a:t>Utilisez des moyens graphiques pour </a:t>
            </a:r>
            <a:r>
              <a:rPr lang="fr-CA" dirty="0">
                <a:solidFill>
                  <a:schemeClr val="accent1">
                    <a:lumMod val="50000"/>
                  </a:schemeClr>
                </a:solidFill>
              </a:rPr>
              <a:t>mettre en évidence l’important</a:t>
            </a:r>
            <a:r>
              <a:rPr lang="fr-CA" dirty="0">
                <a:solidFill>
                  <a:srgbClr val="FF0000"/>
                </a:solidFill>
              </a:rPr>
              <a:t>.</a:t>
            </a:r>
          </a:p>
          <a:p>
            <a:pPr>
              <a:lnSpc>
                <a:spcPct val="100000"/>
              </a:lnSpc>
              <a:spcBef>
                <a:spcPts val="0"/>
              </a:spcBef>
              <a:defRPr/>
            </a:pPr>
            <a:r>
              <a:rPr lang="fr-CA" dirty="0">
                <a:solidFill>
                  <a:srgbClr val="FF0000"/>
                </a:solidFill>
              </a:rPr>
              <a:t>Respectez la loi sur les droits d’auteurs</a:t>
            </a:r>
          </a:p>
          <a:p>
            <a:pPr>
              <a:lnSpc>
                <a:spcPct val="100000"/>
              </a:lnSpc>
              <a:spcBef>
                <a:spcPts val="0"/>
              </a:spcBef>
              <a:defRPr/>
            </a:pPr>
            <a:r>
              <a:rPr lang="fr-CA" dirty="0">
                <a:solidFill>
                  <a:srgbClr val="FF0000"/>
                </a:solidFill>
              </a:rPr>
              <a:t>Inscrivez les références appropriées pour chaque image, tableau ou référence.</a:t>
            </a:r>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7</a:t>
            </a:fld>
            <a:endParaRPr lang="fr-CA"/>
          </a:p>
        </p:txBody>
      </p:sp>
    </p:spTree>
    <p:extLst>
      <p:ext uri="{BB962C8B-B14F-4D97-AF65-F5344CB8AC3E}">
        <p14:creationId xmlns:p14="http://schemas.microsoft.com/office/powerpoint/2010/main" val="2059648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Données scientifiques basées sur les évidences</a:t>
            </a:r>
          </a:p>
        </p:txBody>
      </p:sp>
      <p:sp>
        <p:nvSpPr>
          <p:cNvPr id="3" name="Espace réservé du contenu 2"/>
          <p:cNvSpPr>
            <a:spLocks noGrp="1"/>
          </p:cNvSpPr>
          <p:nvPr>
            <p:ph idx="1"/>
          </p:nvPr>
        </p:nvSpPr>
        <p:spPr>
          <a:xfrm>
            <a:off x="1668118" y="2170908"/>
            <a:ext cx="9397447" cy="4351338"/>
          </a:xfrm>
        </p:spPr>
        <p:txBody>
          <a:bodyPr>
            <a:normAutofit lnSpcReduction="10000"/>
          </a:bodyPr>
          <a:lstStyle/>
          <a:p>
            <a:pPr>
              <a:lnSpc>
                <a:spcPct val="100000"/>
              </a:lnSpc>
              <a:spcBef>
                <a:spcPts val="0"/>
              </a:spcBef>
              <a:defRPr/>
            </a:pPr>
            <a:r>
              <a:rPr lang="fr-CA" dirty="0">
                <a:solidFill>
                  <a:srgbClr val="FF0000"/>
                </a:solidFill>
              </a:rPr>
              <a:t>Vous devez signaler toute indication médicamenteuse non approuvée</a:t>
            </a:r>
          </a:p>
          <a:p>
            <a:pPr>
              <a:lnSpc>
                <a:spcPct val="100000"/>
              </a:lnSpc>
              <a:spcBef>
                <a:spcPts val="0"/>
              </a:spcBef>
              <a:defRPr/>
            </a:pPr>
            <a:r>
              <a:rPr lang="fr-CA" dirty="0">
                <a:solidFill>
                  <a:srgbClr val="FF0000"/>
                </a:solidFill>
              </a:rPr>
              <a:t>Nous suggérons de citer des études de haute qualité (tel Essais randomisés-contrôlés)</a:t>
            </a:r>
          </a:p>
          <a:p>
            <a:pPr>
              <a:lnSpc>
                <a:spcPct val="100000"/>
              </a:lnSpc>
              <a:spcBef>
                <a:spcPts val="0"/>
              </a:spcBef>
              <a:defRPr/>
            </a:pPr>
            <a:r>
              <a:rPr lang="fr-CA" dirty="0">
                <a:solidFill>
                  <a:srgbClr val="FF0000"/>
                </a:solidFill>
              </a:rPr>
              <a:t>En l’absence de données probantes le niveau d’évidence doit être mentionné</a:t>
            </a:r>
          </a:p>
          <a:p>
            <a:pPr>
              <a:lnSpc>
                <a:spcPct val="100000"/>
              </a:lnSpc>
              <a:spcBef>
                <a:spcPts val="0"/>
              </a:spcBef>
              <a:defRPr/>
            </a:pPr>
            <a:r>
              <a:rPr lang="fr-CA" dirty="0">
                <a:solidFill>
                  <a:srgbClr val="FF0000"/>
                </a:solidFill>
              </a:rPr>
              <a:t>Nous vous suggérons d’utiliser le nombre de patients à traiter (NPT, NNT en anglais) ou Nombre de patients pour produire un effet nocif (NPN, NNH en anglais) </a:t>
            </a:r>
            <a:r>
              <a:rPr lang="fr-CA" sz="1800" dirty="0">
                <a:solidFill>
                  <a:srgbClr val="FF0000"/>
                </a:solidFill>
              </a:rPr>
              <a:t>https://clincalc.com/Stats/NNT.aspx</a:t>
            </a:r>
          </a:p>
          <a:p>
            <a:pPr>
              <a:lnSpc>
                <a:spcPct val="100000"/>
              </a:lnSpc>
              <a:spcBef>
                <a:spcPts val="0"/>
              </a:spcBef>
              <a:defRPr/>
            </a:pPr>
            <a:r>
              <a:rPr lang="fr-CA" dirty="0">
                <a:solidFill>
                  <a:srgbClr val="FF0000"/>
                </a:solidFill>
              </a:rPr>
              <a:t>Indiquer les améliorations en valeur absolue (et non pas seulement en valeur relative)</a:t>
            </a:r>
          </a:p>
          <a:p>
            <a:pPr lvl="1">
              <a:lnSpc>
                <a:spcPct val="100000"/>
              </a:lnSpc>
              <a:spcBef>
                <a:spcPts val="0"/>
              </a:spcBef>
              <a:defRPr/>
            </a:pPr>
            <a:endParaRPr lang="fr-CA" dirty="0">
              <a:solidFill>
                <a:srgbClr val="FF0000"/>
              </a:solidFill>
            </a:endParaRPr>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8</a:t>
            </a:fld>
            <a:endParaRPr lang="fr-CA"/>
          </a:p>
        </p:txBody>
      </p:sp>
    </p:spTree>
    <p:extLst>
      <p:ext uri="{BB962C8B-B14F-4D97-AF65-F5344CB8AC3E}">
        <p14:creationId xmlns:p14="http://schemas.microsoft.com/office/powerpoint/2010/main" val="27622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23CFCF3-4485-804A-A9B9-92A9FEB4BEA3}" type="slidenum">
              <a:rPr lang="fr-CA" smtClean="0"/>
              <a:t>9</a:t>
            </a:fld>
            <a:endParaRPr lang="fr-CA"/>
          </a:p>
        </p:txBody>
      </p:sp>
      <p:sp>
        <p:nvSpPr>
          <p:cNvPr id="6" name="Titre 1"/>
          <p:cNvSpPr txBox="1">
            <a:spLocks/>
          </p:cNvSpPr>
          <p:nvPr/>
        </p:nvSpPr>
        <p:spPr>
          <a:xfrm>
            <a:off x="838200" y="1729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CA" dirty="0"/>
          </a:p>
        </p:txBody>
      </p:sp>
      <p:pic>
        <p:nvPicPr>
          <p:cNvPr id="7" name="Image 6"/>
          <p:cNvPicPr>
            <a:picLocks noChangeAspect="1"/>
          </p:cNvPicPr>
          <p:nvPr/>
        </p:nvPicPr>
        <p:blipFill>
          <a:blip r:embed="rId2"/>
          <a:stretch>
            <a:fillRect/>
          </a:stretch>
        </p:blipFill>
        <p:spPr>
          <a:xfrm>
            <a:off x="3657600" y="1384693"/>
            <a:ext cx="4041704" cy="4753936"/>
          </a:xfrm>
          <a:prstGeom prst="rect">
            <a:avLst/>
          </a:prstGeom>
        </p:spPr>
      </p:pic>
      <p:sp>
        <p:nvSpPr>
          <p:cNvPr id="8" name="Rectangle 7"/>
          <p:cNvSpPr/>
          <p:nvPr/>
        </p:nvSpPr>
        <p:spPr>
          <a:xfrm>
            <a:off x="2908748" y="132423"/>
            <a:ext cx="6096000" cy="1200329"/>
          </a:xfrm>
          <a:prstGeom prst="rect">
            <a:avLst/>
          </a:prstGeom>
        </p:spPr>
        <p:txBody>
          <a:bodyPr>
            <a:spAutoFit/>
          </a:bodyPr>
          <a:lstStyle/>
          <a:p>
            <a:r>
              <a:rPr lang="fr-FR" b="1" dirty="0"/>
              <a:t>"The </a:t>
            </a:r>
            <a:r>
              <a:rPr lang="fr-FR" b="1" dirty="0" err="1"/>
              <a:t>Diet</a:t>
            </a:r>
            <a:r>
              <a:rPr lang="fr-FR" b="1" dirty="0"/>
              <a:t> of the </a:t>
            </a:r>
            <a:r>
              <a:rPr lang="fr-FR" b="1" dirty="0" err="1"/>
              <a:t>World’s</a:t>
            </a:r>
            <a:r>
              <a:rPr lang="fr-FR" b="1" dirty="0"/>
              <a:t> </a:t>
            </a:r>
            <a:r>
              <a:rPr lang="fr-FR" b="1" dirty="0" err="1"/>
              <a:t>Longest-Lived</a:t>
            </a:r>
            <a:r>
              <a:rPr lang="fr-FR" b="1" dirty="0"/>
              <a:t> People and </a:t>
            </a:r>
            <a:r>
              <a:rPr lang="fr-FR" b="1" dirty="0" err="1"/>
              <a:t>Its</a:t>
            </a:r>
            <a:r>
              <a:rPr lang="fr-FR" b="1" dirty="0"/>
              <a:t> </a:t>
            </a:r>
            <a:r>
              <a:rPr lang="fr-FR" b="1" dirty="0" err="1"/>
              <a:t>Potential</a:t>
            </a:r>
            <a:r>
              <a:rPr lang="fr-FR" b="1" dirty="0"/>
              <a:t> Impact on </a:t>
            </a:r>
            <a:r>
              <a:rPr lang="fr-FR" b="1" dirty="0" err="1"/>
              <a:t>Morbidity</a:t>
            </a:r>
            <a:r>
              <a:rPr lang="fr-FR" b="1" dirty="0"/>
              <a:t> and Life </a:t>
            </a:r>
            <a:r>
              <a:rPr lang="fr-FR" b="1" dirty="0" err="1"/>
              <a:t>Span</a:t>
            </a:r>
            <a:r>
              <a:rPr lang="fr-FR" b="1" dirty="0"/>
              <a:t>" JOURNAL: </a:t>
            </a:r>
            <a:r>
              <a:rPr lang="fr-FR" b="1" dirty="0" err="1"/>
              <a:t>Annals</a:t>
            </a:r>
            <a:r>
              <a:rPr lang="fr-FR" b="1" dirty="0"/>
              <a:t> of the </a:t>
            </a:r>
            <a:r>
              <a:rPr lang="fr-FR" b="1" dirty="0" err="1"/>
              <a:t>Academy</a:t>
            </a:r>
            <a:r>
              <a:rPr lang="fr-FR" b="1" dirty="0"/>
              <a:t> of Sciences - Volume 1114: 434–455 (2007).</a:t>
            </a:r>
          </a:p>
        </p:txBody>
      </p:sp>
      <p:sp>
        <p:nvSpPr>
          <p:cNvPr id="10" name="ZoneTexte 9"/>
          <p:cNvSpPr txBox="1"/>
          <p:nvPr/>
        </p:nvSpPr>
        <p:spPr>
          <a:xfrm rot="19864914">
            <a:off x="654318" y="2480666"/>
            <a:ext cx="10883364" cy="1862048"/>
          </a:xfrm>
          <a:prstGeom prst="rect">
            <a:avLst/>
          </a:prstGeom>
          <a:noFill/>
        </p:spPr>
        <p:txBody>
          <a:bodyPr wrap="none" rtlCol="0">
            <a:spAutoFit/>
          </a:bodyPr>
          <a:lstStyle/>
          <a:p>
            <a:r>
              <a:rPr lang="fr-CA" sz="11500" b="1">
                <a:ln w="10160">
                  <a:solidFill>
                    <a:schemeClr val="accent5"/>
                  </a:solidFill>
                  <a:prstDash val="solid"/>
                </a:ln>
                <a:noFill/>
                <a:effectLst>
                  <a:outerShdw blurRad="38100" dist="22860" dir="5400000" algn="tl" rotWithShape="0">
                    <a:srgbClr val="000000">
                      <a:alpha val="30000"/>
                    </a:srgbClr>
                  </a:outerShdw>
                </a:effectLst>
              </a:rPr>
              <a:t>Mauvais </a:t>
            </a:r>
            <a:r>
              <a:rPr lang="fr-CA" sz="11500" b="1" dirty="0">
                <a:ln w="10160">
                  <a:solidFill>
                    <a:schemeClr val="accent5"/>
                  </a:solidFill>
                  <a:prstDash val="solid"/>
                </a:ln>
                <a:noFill/>
                <a:effectLst>
                  <a:outerShdw blurRad="38100" dist="22860" dir="5400000" algn="tl" rotWithShape="0">
                    <a:srgbClr val="000000">
                      <a:alpha val="30000"/>
                    </a:srgbClr>
                  </a:outerShdw>
                </a:effectLst>
              </a:rPr>
              <a:t>exemple</a:t>
            </a:r>
          </a:p>
        </p:txBody>
      </p:sp>
    </p:spTree>
    <p:extLst>
      <p:ext uri="{BB962C8B-B14F-4D97-AF65-F5344CB8AC3E}">
        <p14:creationId xmlns:p14="http://schemas.microsoft.com/office/powerpoint/2010/main" val="73070742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45E2AD7233E14690B1E090A07E8193" ma:contentTypeVersion="14" ma:contentTypeDescription="Crée un document." ma:contentTypeScope="" ma:versionID="b80f4e58e717834e42a343bb8a6606b4">
  <xsd:schema xmlns:xsd="http://www.w3.org/2001/XMLSchema" xmlns:xs="http://www.w3.org/2001/XMLSchema" xmlns:p="http://schemas.microsoft.com/office/2006/metadata/properties" xmlns:ns3="8cd4c67b-7d0b-4615-9f73-f433ba015a17" xmlns:ns4="977742b5-6af5-43ae-b136-9c4b367c320c" targetNamespace="http://schemas.microsoft.com/office/2006/metadata/properties" ma:root="true" ma:fieldsID="79cc9ce94ca7bd3be680ee1b9f288bb2" ns3:_="" ns4:_="">
    <xsd:import namespace="8cd4c67b-7d0b-4615-9f73-f433ba015a17"/>
    <xsd:import namespace="977742b5-6af5-43ae-b136-9c4b367c320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d4c67b-7d0b-4615-9f73-f433ba015a17"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SharingHintHash" ma:index="10"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7742b5-6af5-43ae-b136-9c4b367c320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2A1CD0-B69D-4FB9-9A4E-CE31B195DAD7}">
  <ds:schemaRefs>
    <ds:schemaRef ds:uri="http://purl.org/dc/dcmityp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977742b5-6af5-43ae-b136-9c4b367c320c"/>
    <ds:schemaRef ds:uri="8cd4c67b-7d0b-4615-9f73-f433ba015a17"/>
    <ds:schemaRef ds:uri="http://www.w3.org/XML/1998/namespace"/>
  </ds:schemaRefs>
</ds:datastoreItem>
</file>

<file path=customXml/itemProps2.xml><?xml version="1.0" encoding="utf-8"?>
<ds:datastoreItem xmlns:ds="http://schemas.openxmlformats.org/officeDocument/2006/customXml" ds:itemID="{C6E2C3C4-6637-4F51-B981-5A6BE73239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d4c67b-7d0b-4615-9f73-f433ba015a17"/>
    <ds:schemaRef ds:uri="977742b5-6af5-43ae-b136-9c4b367c32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46E9E5-F462-4950-A42E-CB1955BC4E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444</TotalTime>
  <Words>917</Words>
  <Application>Microsoft Office PowerPoint</Application>
  <PresentationFormat>Grand écran</PresentationFormat>
  <Paragraphs>106</Paragraphs>
  <Slides>14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Titre   Sous-titre</vt:lpstr>
      <vt:lpstr>Conflits d’intérêt (si aucun inscrire « aucun »)</vt:lpstr>
      <vt:lpstr>Objectifs</vt:lpstr>
      <vt:lpstr>Plan de la présentation</vt:lpstr>
      <vt:lpstr>Mise en situation</vt:lpstr>
      <vt:lpstr>Présentation du contenu</vt:lpstr>
      <vt:lpstr>Présentation du contenu  tableaux ou autres données scientifiques</vt:lpstr>
      <vt:lpstr>Données scientifiques basées sur les évidences</vt:lpstr>
      <vt:lpstr>Présentation PowerPoint</vt:lpstr>
      <vt:lpstr>Présentation PowerPoint</vt:lpstr>
      <vt:lpstr>Activité de DPC= Soutenir le changement</vt:lpstr>
      <vt:lpstr>Assurez-vous du confort pédagogique de vos apprenant(e)s et de la pertinence des contenus au regard du public cible. </vt:lpstr>
      <vt:lpstr>Messages clés</vt:lpstr>
      <vt:lpstr>Bibliographie/Remerciements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Jobin Vincent</dc:creator>
  <cp:lastModifiedBy>Julie Grandmaison</cp:lastModifiedBy>
  <cp:revision>27</cp:revision>
  <dcterms:created xsi:type="dcterms:W3CDTF">2020-05-01T05:51:24Z</dcterms:created>
  <dcterms:modified xsi:type="dcterms:W3CDTF">2022-02-22T16:48:19Z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0x0101009845E2AD7233E14690B1E090A07E8193</vt:lpwstr>
  </property>
</Properties>
</file>